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8" r:id="rId12"/>
    <p:sldId id="267" r:id="rId13"/>
    <p:sldId id="270" r:id="rId14"/>
    <p:sldId id="272" r:id="rId15"/>
    <p:sldId id="273" r:id="rId16"/>
    <p:sldId id="274" r:id="rId17"/>
    <p:sldId id="275" r:id="rId18"/>
    <p:sldId id="271" r:id="rId19"/>
    <p:sldId id="276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2" autoAdjust="0"/>
    <p:restoredTop sz="94686" autoAdjust="0"/>
  </p:normalViewPr>
  <p:slideViewPr>
    <p:cSldViewPr>
      <p:cViewPr varScale="1">
        <p:scale>
          <a:sx n="51" d="100"/>
          <a:sy n="51" d="100"/>
        </p:scale>
        <p:origin x="-547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en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CA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CA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CA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CA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en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F41144-7BFF-4CAF-AC44-BD14F6960705}" type="datetimeFigureOut">
              <a:rPr lang="en-CA" smtClean="0"/>
              <a:pPr/>
              <a:t>03/07/2018</a:t>
            </a:fld>
            <a:endParaRPr lang="en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0697C5-0E07-4B78-A27E-F686346CD75E}" type="slidenum">
              <a:rPr lang="en-CA" smtClean="0"/>
              <a:pPr/>
              <a:t>‹N°›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s://wikimedica-externat.slack.com/messages/CB4RK5BP1/" TargetMode="External"/><Relationship Id="rId2" Type="http://schemas.openxmlformats.org/officeDocument/2006/relationships/hyperlink" Target="https://trello.com/b/P0mG1Jjp/projet-externat-wikimedica" TargetMode="Externa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hyperlink" Target="https://wikimedi.ca/wiki/Wikimedica:T%C3%A2ches/Liste/110" TargetMode="Externa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hyperlink" Target="https://wikimedi.ca/wiki/Wikimedica:T%C3%A2ches/Liste/107" TargetMode="External"/><Relationship Id="rId2" Type="http://schemas.openxmlformats.org/officeDocument/2006/relationships/hyperlink" Target="https://wikimedi.ca/wiki/Externat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ikimedi.ca/wiki/Wikimedica:T%C3%A2ches/Liste/111" TargetMode="External"/><Relationship Id="rId2" Type="http://schemas.openxmlformats.org/officeDocument/2006/relationships/hyperlink" Target="https://wikimedi.ca/wiki/Wikimedica:Ontologie/Situation_clinique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wikimedi.ca/wiki/Wikimedica:T%C3%A2ches/Liste/107" TargetMode="External"/><Relationship Id="rId5" Type="http://schemas.openxmlformats.org/officeDocument/2006/relationships/hyperlink" Target="https://wikimedi.ca/wiki/Externat" TargetMode="External"/><Relationship Id="rId4" Type="http://schemas.openxmlformats.org/officeDocument/2006/relationships/hyperlink" Target="https://wikimedi.ca/wiki/Wikimedica:T%C3%A2ches/Liste/110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wikimedi.ca/wiki/Externat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wikimedi.ca/wiki/Wikimedica:T%C3%A2ches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ikimedi.ca/wiki/Discussion_Wikimedica:Ontologie/Situation_clinique" TargetMode="External"/><Relationship Id="rId2" Type="http://schemas.openxmlformats.org/officeDocument/2006/relationships/hyperlink" Target="https://wikimedi.ca/wiki/Wikimedica:Ontologie/Situation_clinique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CA" dirty="0" err="1" smtClean="0"/>
              <a:t>Wikimédica</a:t>
            </a:r>
            <a:endParaRPr lang="en-CA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CA" dirty="0" smtClean="0"/>
              <a:t>Projet Externat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fr-CA" b="1" u="sng" dirty="0"/>
              <a:t>Quels sont les principaux obstacles à la création libre?</a:t>
            </a:r>
            <a:endParaRPr lang="en-CA" b="1" u="sng" dirty="0"/>
          </a:p>
          <a:p>
            <a:pPr lvl="0"/>
            <a:r>
              <a:rPr lang="fr-CA" b="1" dirty="0"/>
              <a:t>Le travail est trop complexe (montagne de travail)</a:t>
            </a:r>
            <a:endParaRPr lang="en-CA" b="1" dirty="0"/>
          </a:p>
          <a:p>
            <a:pPr lvl="1"/>
            <a:r>
              <a:rPr lang="fr-CA" dirty="0"/>
              <a:t>Je n'ai pas le temps à investir pour réaliser un objectif du CMC.</a:t>
            </a:r>
            <a:endParaRPr lang="en-CA" dirty="0"/>
          </a:p>
          <a:p>
            <a:pPr lvl="1"/>
            <a:r>
              <a:rPr lang="fr-CA" dirty="0"/>
              <a:t>Je n'ai pas l'énergie de structurer comment m'y prendre pour réaliser l'objectif (phénomène de la page blanche)</a:t>
            </a:r>
            <a:endParaRPr lang="en-CA" dirty="0"/>
          </a:p>
          <a:p>
            <a:pPr lvl="1"/>
            <a:r>
              <a:rPr lang="fr-CA" dirty="0"/>
              <a:t>Aller chercher les informations nécessaires pour répondre aux objectifs demande trop de temps et d'énergie</a:t>
            </a:r>
            <a:endParaRPr lang="en-CA" dirty="0"/>
          </a:p>
          <a:p>
            <a:pPr lvl="2"/>
            <a:r>
              <a:rPr lang="fr-CA" dirty="0"/>
              <a:t>Entraîne une perte de motivation drastique tôt dans l'initiation de la tâche</a:t>
            </a:r>
            <a:endParaRPr lang="en-CA" dirty="0"/>
          </a:p>
          <a:p>
            <a:pPr lvl="0"/>
            <a:r>
              <a:rPr lang="fr-CA" b="1" dirty="0"/>
              <a:t>Pensée magique : quelqu'un d'autre va le faire... </a:t>
            </a:r>
            <a:endParaRPr lang="en-CA" b="1" dirty="0"/>
          </a:p>
          <a:p>
            <a:pPr lvl="0"/>
            <a:r>
              <a:rPr lang="fr-CA" b="1" dirty="0"/>
              <a:t>Le projet n'avance pas...</a:t>
            </a:r>
            <a:endParaRPr lang="en-CA" b="1" dirty="0"/>
          </a:p>
          <a:p>
            <a:pPr lvl="1"/>
            <a:r>
              <a:rPr lang="fr-CA" dirty="0"/>
              <a:t>Baisse de la stimulation</a:t>
            </a:r>
            <a:endParaRPr lang="en-CA" dirty="0"/>
          </a:p>
          <a:p>
            <a:pPr lvl="1"/>
            <a:r>
              <a:rPr lang="fr-CA" dirty="0"/>
              <a:t>Baisse de la motivation</a:t>
            </a:r>
            <a:endParaRPr lang="en-CA" dirty="0"/>
          </a:p>
          <a:p>
            <a:pPr lvl="1"/>
            <a:r>
              <a:rPr lang="fr-CA" dirty="0"/>
              <a:t>Augmentation de la procrastination</a:t>
            </a:r>
            <a:endParaRPr lang="en-CA" dirty="0"/>
          </a:p>
          <a:p>
            <a:pPr lvl="1"/>
            <a:r>
              <a:rPr lang="fr-CA" dirty="0"/>
              <a:t>Planification excessive = procrastination</a:t>
            </a:r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fr-CA" b="1" u="sng" dirty="0"/>
              <a:t>Quels sont les principaux obstacles à la création libre?</a:t>
            </a:r>
            <a:endParaRPr lang="en-CA" b="1" u="sng" dirty="0"/>
          </a:p>
          <a:p>
            <a:pPr lvl="0"/>
            <a:r>
              <a:rPr lang="fr-CA" b="1" dirty="0"/>
              <a:t>L'effort collectif n'est pas ordonné</a:t>
            </a:r>
            <a:endParaRPr lang="en-CA" b="1" dirty="0"/>
          </a:p>
          <a:p>
            <a:pPr lvl="1"/>
            <a:r>
              <a:rPr lang="fr-CA" dirty="0"/>
              <a:t>Quelqu'un travaille d'un côté, un autre travail de l'autre. </a:t>
            </a:r>
            <a:endParaRPr lang="en-CA" dirty="0"/>
          </a:p>
          <a:p>
            <a:pPr lvl="1"/>
            <a:r>
              <a:rPr lang="fr-CA" dirty="0"/>
              <a:t>Nos efforts individuels semblent peu porter fruit</a:t>
            </a:r>
            <a:endParaRPr lang="en-CA" dirty="0"/>
          </a:p>
          <a:p>
            <a:pPr lvl="1"/>
            <a:r>
              <a:rPr lang="fr-CA" dirty="0"/>
              <a:t>La progression du projet est peu évidente</a:t>
            </a:r>
            <a:endParaRPr lang="en-CA" dirty="0"/>
          </a:p>
          <a:p>
            <a:pPr lvl="2"/>
            <a:r>
              <a:rPr lang="fr-CA" dirty="0"/>
              <a:t>Procrastination et perte de motivation</a:t>
            </a:r>
            <a:endParaRPr lang="en-CA" dirty="0"/>
          </a:p>
          <a:p>
            <a:pPr lvl="0"/>
            <a:r>
              <a:rPr lang="fr-CA" b="1" dirty="0"/>
              <a:t>Épuisement du contributeur</a:t>
            </a:r>
            <a:endParaRPr lang="en-CA" b="1" dirty="0"/>
          </a:p>
          <a:p>
            <a:pPr lvl="1"/>
            <a:r>
              <a:rPr lang="fr-CA" dirty="0"/>
              <a:t>Période d'</a:t>
            </a:r>
            <a:r>
              <a:rPr lang="fr-CA" dirty="0" err="1"/>
              <a:t>hyperfocus</a:t>
            </a:r>
            <a:r>
              <a:rPr lang="fr-CA" dirty="0"/>
              <a:t> (souvent pour compenser la procrastination)</a:t>
            </a:r>
            <a:endParaRPr lang="en-CA" dirty="0"/>
          </a:p>
          <a:p>
            <a:pPr lvl="1"/>
            <a:r>
              <a:rPr lang="fr-CA" dirty="0"/>
              <a:t>Trop de travail réalisé en peu de temps pour terminer un objectif long</a:t>
            </a:r>
            <a:endParaRPr lang="en-CA" dirty="0"/>
          </a:p>
          <a:p>
            <a:pPr lvl="1"/>
            <a:r>
              <a:rPr lang="fr-CA" dirty="0"/>
              <a:t>Perte du contributeur à long terme.</a:t>
            </a:r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fr-CA" b="1" dirty="0"/>
              <a:t>Comment outrepasser ces </a:t>
            </a:r>
            <a:r>
              <a:rPr lang="fr-CA" b="1" dirty="0" smtClean="0"/>
              <a:t>obstacles?</a:t>
            </a:r>
            <a:endParaRPr lang="en-CA" b="1" dirty="0"/>
          </a:p>
          <a:p>
            <a:pPr lvl="0"/>
            <a:r>
              <a:rPr lang="fr-CA" b="1" dirty="0"/>
              <a:t>Manque de cadre temporel </a:t>
            </a:r>
            <a:endParaRPr lang="en-CA" b="1" dirty="0"/>
          </a:p>
          <a:p>
            <a:pPr lvl="1"/>
            <a:r>
              <a:rPr lang="fr-CA" dirty="0"/>
              <a:t>Se fixer des objectifs à atteindre avec des dates butoirs</a:t>
            </a:r>
            <a:endParaRPr lang="en-CA" dirty="0"/>
          </a:p>
          <a:p>
            <a:pPr lvl="0"/>
            <a:r>
              <a:rPr lang="fr-CA" b="1" dirty="0"/>
              <a:t>Autres exigences prioritaires</a:t>
            </a:r>
            <a:endParaRPr lang="en-CA" b="1" dirty="0"/>
          </a:p>
          <a:p>
            <a:pPr lvl="1"/>
            <a:r>
              <a:rPr lang="fr-CA" dirty="0"/>
              <a:t>Utiliser des dates butoirs, qui s'inscrivent au sein d'un effort collectif. Possibilité de voir les dates butoirs </a:t>
            </a:r>
            <a:endParaRPr lang="en-CA" dirty="0"/>
          </a:p>
          <a:p>
            <a:pPr lvl="2"/>
            <a:r>
              <a:rPr lang="fr-CA" dirty="0"/>
              <a:t>La réalisation de l'objectif dépend de ma contribution.</a:t>
            </a:r>
            <a:endParaRPr lang="en-CA" dirty="0"/>
          </a:p>
          <a:p>
            <a:pPr lvl="1"/>
            <a:r>
              <a:rPr lang="fr-CA" dirty="0"/>
              <a:t>Subdiviser en petites tâches les éléments à réaliser.</a:t>
            </a:r>
            <a:endParaRPr lang="en-CA" dirty="0"/>
          </a:p>
          <a:p>
            <a:pPr lvl="1"/>
            <a:r>
              <a:rPr lang="fr-CA" dirty="0"/>
              <a:t>Possibilité d'ajuster sa contribution</a:t>
            </a:r>
            <a:endParaRPr lang="en-CA" dirty="0"/>
          </a:p>
          <a:p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fr-CA" b="1" dirty="0"/>
              <a:t>Comment outrepasser ces </a:t>
            </a:r>
            <a:r>
              <a:rPr lang="fr-CA" b="1" dirty="0" smtClean="0"/>
              <a:t>obstacles?</a:t>
            </a:r>
            <a:endParaRPr lang="en-CA" b="1" dirty="0"/>
          </a:p>
          <a:p>
            <a:pPr lvl="0"/>
            <a:r>
              <a:rPr lang="fr-CA" b="1" dirty="0"/>
              <a:t>Le projet n'avance pas...</a:t>
            </a:r>
            <a:endParaRPr lang="en-CA" b="1" dirty="0"/>
          </a:p>
          <a:p>
            <a:pPr lvl="0"/>
            <a:r>
              <a:rPr lang="fr-CA" b="1" dirty="0"/>
              <a:t>L'effort collectif n'est pas ordonné</a:t>
            </a:r>
            <a:endParaRPr lang="en-CA" b="1" dirty="0"/>
          </a:p>
          <a:p>
            <a:pPr lvl="1"/>
            <a:r>
              <a:rPr lang="fr-CA" dirty="0"/>
              <a:t>Créer une page visuelle sur la progression du projet</a:t>
            </a:r>
            <a:endParaRPr lang="en-CA" dirty="0"/>
          </a:p>
          <a:p>
            <a:pPr lvl="1"/>
            <a:r>
              <a:rPr lang="fr-CA" dirty="0"/>
              <a:t>Travailler en effort collectif focalisé</a:t>
            </a:r>
            <a:endParaRPr lang="en-CA" dirty="0"/>
          </a:p>
          <a:p>
            <a:pPr lvl="0"/>
            <a:r>
              <a:rPr lang="fr-CA" b="1" dirty="0"/>
              <a:t>Épuisement du contributeur</a:t>
            </a:r>
            <a:endParaRPr lang="en-CA" b="1" dirty="0"/>
          </a:p>
          <a:p>
            <a:pPr lvl="1"/>
            <a:r>
              <a:rPr lang="fr-CA" dirty="0"/>
              <a:t>Faire des appels à l'aide</a:t>
            </a:r>
            <a:endParaRPr lang="en-CA" dirty="0"/>
          </a:p>
          <a:p>
            <a:pPr lvl="1"/>
            <a:r>
              <a:rPr lang="fr-CA" dirty="0"/>
              <a:t>Efforts ajustables</a:t>
            </a:r>
            <a:endParaRPr lang="en-CA" dirty="0"/>
          </a:p>
          <a:p>
            <a:pPr lvl="1"/>
            <a:r>
              <a:rPr lang="fr-CA" dirty="0"/>
              <a:t>Possibilité de facilement se retrouver dans le projet lorsque la personne cesse de contribuer sur une période plus longue</a:t>
            </a:r>
            <a:endParaRPr lang="en-CA" dirty="0"/>
          </a:p>
          <a:p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fr-CA" b="1" dirty="0" smtClean="0"/>
              <a:t>Utiliser des outils externes</a:t>
            </a:r>
            <a:endParaRPr lang="en-CA" dirty="0"/>
          </a:p>
          <a:p>
            <a:pPr lvl="1"/>
            <a:r>
              <a:rPr lang="fr-CA" dirty="0"/>
              <a:t>Présentation de </a:t>
            </a:r>
            <a:r>
              <a:rPr lang="fr-CA" dirty="0" err="1"/>
              <a:t>Trello</a:t>
            </a:r>
            <a:endParaRPr lang="en-CA" dirty="0"/>
          </a:p>
          <a:p>
            <a:pPr lvl="2"/>
            <a:r>
              <a:rPr lang="fr-CA" u="sng" dirty="0">
                <a:hlinkClick r:id="rId2"/>
              </a:rPr>
              <a:t>https://trello.com/b/P0mG1Jjp/projet-externat-wikimedica</a:t>
            </a:r>
            <a:endParaRPr lang="en-CA" dirty="0"/>
          </a:p>
          <a:p>
            <a:pPr lvl="1"/>
            <a:r>
              <a:rPr lang="fr-CA" dirty="0"/>
              <a:t>Présentation de </a:t>
            </a:r>
            <a:r>
              <a:rPr lang="fr-CA" dirty="0" err="1"/>
              <a:t>Slack</a:t>
            </a:r>
            <a:endParaRPr lang="en-CA" dirty="0"/>
          </a:p>
          <a:p>
            <a:pPr lvl="2"/>
            <a:r>
              <a:rPr lang="fr-CA" u="sng" dirty="0">
                <a:hlinkClick r:id="rId3"/>
              </a:rPr>
              <a:t>https://wikimedica-externat.slack.com/messages/CB4RK5BP1/</a:t>
            </a:r>
            <a:endParaRPr lang="en-CA" dirty="0"/>
          </a:p>
          <a:p>
            <a:pPr lvl="2"/>
            <a:r>
              <a:rPr lang="fr-CA" dirty="0"/>
              <a:t>Pourquoi </a:t>
            </a:r>
            <a:r>
              <a:rPr lang="fr-CA" dirty="0" err="1"/>
              <a:t>Slack</a:t>
            </a:r>
            <a:endParaRPr lang="en-CA" dirty="0"/>
          </a:p>
          <a:p>
            <a:pPr lvl="3"/>
            <a:r>
              <a:rPr lang="fr-CA" dirty="0"/>
              <a:t>Créer une communauté</a:t>
            </a:r>
            <a:endParaRPr lang="en-CA" dirty="0"/>
          </a:p>
          <a:p>
            <a:pPr lvl="3"/>
            <a:r>
              <a:rPr lang="fr-CA" dirty="0"/>
              <a:t>Organisation des conversations autour d'un thème central</a:t>
            </a:r>
            <a:endParaRPr lang="en-CA" dirty="0"/>
          </a:p>
          <a:p>
            <a:pPr lvl="4"/>
            <a:r>
              <a:rPr lang="fr-CA" dirty="0"/>
              <a:t>Soutien technique</a:t>
            </a:r>
            <a:endParaRPr lang="en-CA" dirty="0"/>
          </a:p>
          <a:p>
            <a:pPr lvl="4"/>
            <a:r>
              <a:rPr lang="fr-CA" dirty="0"/>
              <a:t>Suggestion pour le Wiki ou pour le fonctionnement du projet externat</a:t>
            </a:r>
            <a:endParaRPr lang="en-CA" dirty="0"/>
          </a:p>
          <a:p>
            <a:pPr lvl="4"/>
            <a:r>
              <a:rPr lang="fr-CA" dirty="0"/>
              <a:t>Question médicale</a:t>
            </a:r>
            <a:endParaRPr lang="en-CA" dirty="0"/>
          </a:p>
          <a:p>
            <a:pPr lvl="4"/>
            <a:r>
              <a:rPr lang="fr-CA" dirty="0"/>
              <a:t>...</a:t>
            </a:r>
            <a:endParaRPr lang="en-CA" dirty="0"/>
          </a:p>
          <a:p>
            <a:pPr lvl="3"/>
            <a:r>
              <a:rPr lang="fr-CA" dirty="0"/>
              <a:t>Faciliter de poser des questions</a:t>
            </a:r>
            <a:endParaRPr lang="en-CA" dirty="0"/>
          </a:p>
          <a:p>
            <a:pPr lvl="3"/>
            <a:r>
              <a:rPr lang="fr-CA" dirty="0"/>
              <a:t>Les conversations restent et peuvent facilement être ressorties par la fonction recherche.</a:t>
            </a:r>
            <a:endParaRPr lang="en-CA" dirty="0"/>
          </a:p>
          <a:p>
            <a:pPr lvl="3"/>
            <a:r>
              <a:rPr lang="fr-CA" dirty="0"/>
              <a:t>Idéal pour une nouvelle personne qui se joint au projet ou qui revient après avoir quitté. </a:t>
            </a:r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fr-CA" b="1" dirty="0" smtClean="0"/>
              <a:t>Utiliser des outils externes</a:t>
            </a:r>
            <a:endParaRPr lang="en-CA" dirty="0"/>
          </a:p>
          <a:p>
            <a:r>
              <a:rPr lang="fr-CA" b="1" dirty="0"/>
              <a:t>Avantage d'utiliser des applications tierces</a:t>
            </a:r>
            <a:endParaRPr lang="en-CA" b="1" dirty="0"/>
          </a:p>
          <a:p>
            <a:pPr lvl="1"/>
            <a:r>
              <a:rPr lang="fr-CA" dirty="0"/>
              <a:t>Sont disponible immédiatement</a:t>
            </a:r>
            <a:endParaRPr lang="en-CA" dirty="0"/>
          </a:p>
          <a:p>
            <a:pPr lvl="1"/>
            <a:r>
              <a:rPr lang="fr-CA" dirty="0"/>
              <a:t>Sont facile à apprendre</a:t>
            </a:r>
            <a:endParaRPr lang="en-CA" dirty="0"/>
          </a:p>
          <a:p>
            <a:pPr lvl="1"/>
            <a:r>
              <a:rPr lang="fr-CA" dirty="0"/>
              <a:t>Sont visuellement intéressante</a:t>
            </a:r>
            <a:endParaRPr lang="en-CA" dirty="0"/>
          </a:p>
          <a:p>
            <a:pPr lvl="1"/>
            <a:r>
              <a:rPr lang="fr-CA" dirty="0"/>
              <a:t>Débuter le projet plus rapidement</a:t>
            </a:r>
            <a:endParaRPr lang="en-CA" dirty="0"/>
          </a:p>
          <a:p>
            <a:pPr lvl="1"/>
            <a:r>
              <a:rPr lang="fr-CA" dirty="0" smtClean="0"/>
              <a:t>...</a:t>
            </a:r>
            <a:endParaRPr lang="en-CA" dirty="0"/>
          </a:p>
          <a:p>
            <a:pPr lvl="0"/>
            <a:r>
              <a:rPr lang="fr-CA" b="1" dirty="0"/>
              <a:t>Inconvénients à utiliser des applications tierces</a:t>
            </a:r>
            <a:endParaRPr lang="en-CA" b="1" dirty="0"/>
          </a:p>
          <a:p>
            <a:pPr lvl="1"/>
            <a:r>
              <a:rPr lang="fr-CA" dirty="0"/>
              <a:t>Même si elles sont faciles d'emploi, elles peuvent décourager un nouveau venu. </a:t>
            </a:r>
            <a:endParaRPr lang="en-CA" dirty="0"/>
          </a:p>
          <a:p>
            <a:pPr lvl="1"/>
            <a:r>
              <a:rPr lang="fr-CA" dirty="0"/>
              <a:t>Vont à l'encontre de la contribution libre (tout comme le fait de gérer l'effort pour l'externat)</a:t>
            </a:r>
            <a:endParaRPr lang="en-CA" dirty="0"/>
          </a:p>
          <a:p>
            <a:pPr lvl="1"/>
            <a:r>
              <a:rPr lang="fr-CA" dirty="0"/>
              <a:t>On devra éventuellement s'en départir</a:t>
            </a:r>
            <a:endParaRPr lang="en-CA" dirty="0"/>
          </a:p>
          <a:p>
            <a:pPr lvl="1"/>
            <a:r>
              <a:rPr lang="fr-CA" dirty="0"/>
              <a:t>Ne stimule pas le développement de méthode "in-house"</a:t>
            </a:r>
            <a:endParaRPr lang="en-CA" dirty="0"/>
          </a:p>
          <a:p>
            <a:pPr lvl="1"/>
            <a:r>
              <a:rPr lang="fr-CA" dirty="0" err="1"/>
              <a:t>Trello</a:t>
            </a:r>
            <a:r>
              <a:rPr lang="fr-CA" dirty="0"/>
              <a:t> peut être vandalisé sans pouvoir revenir en arrière (je me trompe peut-être)</a:t>
            </a:r>
            <a:endParaRPr lang="en-CA" dirty="0"/>
          </a:p>
          <a:p>
            <a:pPr lvl="1"/>
            <a:r>
              <a:rPr lang="fr-CA" dirty="0"/>
              <a:t>On ne peut prévoir si elles seront utilisées</a:t>
            </a:r>
            <a:endParaRPr lang="en-CA" dirty="0"/>
          </a:p>
          <a:p>
            <a:pPr lvl="1"/>
            <a:r>
              <a:rPr lang="fr-CA" dirty="0"/>
              <a:t>...</a:t>
            </a:r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fr-CA" b="1" dirty="0"/>
              <a:t>Développer la gestion dans </a:t>
            </a:r>
            <a:r>
              <a:rPr lang="fr-CA" b="1" dirty="0" err="1"/>
              <a:t>Wikimédica</a:t>
            </a:r>
            <a:endParaRPr lang="en-CA" b="1" dirty="0"/>
          </a:p>
          <a:p>
            <a:pPr lvl="0"/>
            <a:r>
              <a:rPr lang="fr-CA" b="1" dirty="0"/>
              <a:t>Avantages : </a:t>
            </a:r>
            <a:endParaRPr lang="en-CA" b="1" dirty="0"/>
          </a:p>
          <a:p>
            <a:pPr lvl="1"/>
            <a:r>
              <a:rPr lang="fr-CA" dirty="0"/>
              <a:t>Fais preuve de transparence</a:t>
            </a:r>
            <a:endParaRPr lang="en-CA" dirty="0"/>
          </a:p>
          <a:p>
            <a:pPr lvl="1"/>
            <a:r>
              <a:rPr lang="fr-CA" dirty="0"/>
              <a:t>Permets de développer des techniques de fonctionnements qui bénéficieront aux développements futurs de la plateforme</a:t>
            </a:r>
            <a:endParaRPr lang="en-CA" dirty="0"/>
          </a:p>
          <a:p>
            <a:pPr lvl="1"/>
            <a:r>
              <a:rPr lang="fr-CA" dirty="0"/>
              <a:t>Permets à l'utilisateur de tout gérer dans un seuil portail.</a:t>
            </a:r>
            <a:endParaRPr lang="en-CA" dirty="0"/>
          </a:p>
          <a:p>
            <a:pPr lvl="1"/>
            <a:r>
              <a:rPr lang="fr-CA" dirty="0"/>
              <a:t>Permets aux contributeurs de s'initier plus rapidement à la plateforme </a:t>
            </a:r>
            <a:r>
              <a:rPr lang="fr-CA" dirty="0" err="1"/>
              <a:t>Wikimédica</a:t>
            </a:r>
            <a:endParaRPr lang="en-CA" dirty="0"/>
          </a:p>
          <a:p>
            <a:pPr lvl="1"/>
            <a:r>
              <a:rPr lang="fr-CA" dirty="0"/>
              <a:t>...</a:t>
            </a:r>
            <a:endParaRPr lang="en-CA" dirty="0"/>
          </a:p>
          <a:p>
            <a:pPr lvl="0"/>
            <a:r>
              <a:rPr lang="fr-CA" b="1" dirty="0"/>
              <a:t>Inconvénients : </a:t>
            </a:r>
            <a:endParaRPr lang="en-CA" b="1" dirty="0"/>
          </a:p>
          <a:p>
            <a:pPr lvl="1"/>
            <a:r>
              <a:rPr lang="fr-CA" dirty="0"/>
              <a:t>Prends plus de temps</a:t>
            </a:r>
            <a:endParaRPr lang="en-CA" dirty="0"/>
          </a:p>
          <a:p>
            <a:pPr lvl="1"/>
            <a:r>
              <a:rPr lang="fr-CA" dirty="0"/>
              <a:t>N'est pas disponible immédiatement</a:t>
            </a:r>
            <a:endParaRPr lang="en-CA" dirty="0"/>
          </a:p>
          <a:p>
            <a:pPr lvl="1"/>
            <a:r>
              <a:rPr lang="fr-CA" dirty="0"/>
              <a:t>N'aura pas toutes les fonctionnalités des autres logiciels</a:t>
            </a:r>
            <a:endParaRPr lang="en-CA" dirty="0"/>
          </a:p>
          <a:p>
            <a:pPr lvl="1"/>
            <a:r>
              <a:rPr lang="fr-CA" dirty="0"/>
              <a:t>L'interface ne sera pas aussi simple et attrayante</a:t>
            </a:r>
            <a:endParaRPr lang="en-CA" dirty="0"/>
          </a:p>
          <a:p>
            <a:pPr lvl="1"/>
            <a:r>
              <a:rPr lang="fr-CA" dirty="0"/>
              <a:t>...</a:t>
            </a:r>
            <a:endParaRPr lang="en-CA" dirty="0"/>
          </a:p>
          <a:p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971550" lvl="1" indent="-514350">
              <a:buFont typeface="+mj-lt"/>
              <a:buAutoNum type="arabicPeriod"/>
            </a:pPr>
            <a:r>
              <a:rPr lang="fr-CA" dirty="0" smtClean="0"/>
              <a:t>Comment procède-t-on pour la gestion?</a:t>
            </a:r>
          </a:p>
          <a:p>
            <a:pPr marL="971550" lvl="1" indent="-514350">
              <a:buFont typeface="+mj-lt"/>
              <a:buAutoNum type="arabicPeriod"/>
            </a:pPr>
            <a:r>
              <a:rPr lang="fr-CA" dirty="0" smtClean="0"/>
              <a:t>On </a:t>
            </a:r>
            <a:r>
              <a:rPr lang="fr-CA" dirty="0"/>
              <a:t>travaille tous sur les mêmes quelques objectifs ou chacun est libre de prendre l'objectif qu'il veut?</a:t>
            </a:r>
            <a:endParaRPr lang="en-CA" dirty="0"/>
          </a:p>
          <a:p>
            <a:pPr marL="971550" lvl="1" indent="-514350">
              <a:buFont typeface="+mj-lt"/>
              <a:buAutoNum type="arabicPeriod"/>
            </a:pPr>
            <a:r>
              <a:rPr lang="fr-CA" dirty="0"/>
              <a:t>Est-ce que l'on crée une tâche par cas clinique?</a:t>
            </a:r>
            <a:endParaRPr lang="en-CA" dirty="0"/>
          </a:p>
          <a:p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fr-CA" sz="3100" b="1" dirty="0" smtClean="0"/>
              <a:t>7. Décision </a:t>
            </a:r>
            <a:r>
              <a:rPr lang="fr-CA" sz="3100" b="1" dirty="0"/>
              <a:t>sur la première situation clinique à rédiger et </a:t>
            </a:r>
            <a:r>
              <a:rPr lang="fr-CA" sz="3100" b="1" dirty="0" smtClean="0"/>
              <a:t>qui constituera un modèle pour les autres </a:t>
            </a:r>
            <a:endParaRPr lang="en-CA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(</a:t>
            </a:r>
            <a:r>
              <a:rPr lang="fr-CA" u="sng" dirty="0" err="1" smtClean="0">
                <a:hlinkClick r:id="rId2" tooltip="Wikimedica:Tâches/Liste/110"/>
              </a:rPr>
              <a:t>Wikimedica:Tâches</a:t>
            </a:r>
            <a:r>
              <a:rPr lang="fr-CA" u="sng" dirty="0" smtClean="0">
                <a:hlinkClick r:id="rId2" tooltip="Wikimedica:Tâches/Liste/110"/>
              </a:rPr>
              <a:t>/Liste/110</a:t>
            </a:r>
            <a:r>
              <a:rPr lang="fr-CA" dirty="0" smtClean="0"/>
              <a:t>)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u="sng" dirty="0"/>
              <a:t>8</a:t>
            </a:r>
            <a:r>
              <a:rPr lang="fr-CA" sz="3200" u="sng" dirty="0" smtClean="0"/>
              <a:t>. </a:t>
            </a:r>
            <a:r>
              <a:rPr lang="fr-CA" sz="3200" u="sng" dirty="0"/>
              <a:t>Discussion sur la structure possible de la page d'</a:t>
            </a:r>
            <a:r>
              <a:rPr lang="fr-CA" sz="3200" u="sng" dirty="0">
                <a:hlinkClick r:id="rId2" tooltip="Externat"/>
              </a:rPr>
              <a:t>Externat</a:t>
            </a:r>
            <a:r>
              <a:rPr lang="fr-CA" sz="3200" u="sng" dirty="0"/>
              <a:t> </a:t>
            </a:r>
            <a:endParaRPr lang="en-CA" sz="3200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(</a:t>
            </a:r>
            <a:r>
              <a:rPr lang="fr-CA" u="sng" dirty="0" err="1" smtClean="0">
                <a:hlinkClick r:id="rId3" tooltip="Wikimedica:Tâches/Liste/107"/>
              </a:rPr>
              <a:t>Wikimedica:Tâches</a:t>
            </a:r>
            <a:r>
              <a:rPr lang="fr-CA" u="sng" dirty="0" smtClean="0">
                <a:hlinkClick r:id="rId3" tooltip="Wikimedica:Tâches/Liste/107"/>
              </a:rPr>
              <a:t>/Liste/107</a:t>
            </a:r>
            <a:r>
              <a:rPr lang="fr-CA" dirty="0" smtClean="0"/>
              <a:t>)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Plan</a:t>
            </a:r>
            <a:endParaRPr lang="en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fr-FR" dirty="0"/>
              <a:t>Discussion sur les objectifs du projet et comment les membres les entrevoient</a:t>
            </a:r>
          </a:p>
          <a:p>
            <a:r>
              <a:rPr lang="fr-FR" dirty="0"/>
              <a:t>Comment est-ce que le projet s'inscrit dans l'initiative </a:t>
            </a:r>
            <a:r>
              <a:rPr lang="fr-FR" dirty="0" err="1"/>
              <a:t>Wikimedica</a:t>
            </a:r>
            <a:endParaRPr lang="fr-FR" dirty="0"/>
          </a:p>
          <a:p>
            <a:r>
              <a:rPr lang="fr-FR" dirty="0"/>
              <a:t>Présentation de la page du projet</a:t>
            </a:r>
          </a:p>
          <a:p>
            <a:r>
              <a:rPr lang="fr-FR" dirty="0"/>
              <a:t>Présentation du système de tâche</a:t>
            </a:r>
          </a:p>
          <a:p>
            <a:r>
              <a:rPr lang="fr-FR" dirty="0"/>
              <a:t>Présentation de la classe ontologique de la </a:t>
            </a:r>
            <a:r>
              <a:rPr lang="fr-FR" dirty="0">
                <a:hlinkClick r:id="rId2" tooltip="Wikimedica:Ontologie/Situation clinique"/>
              </a:rPr>
              <a:t>Situation clinique</a:t>
            </a:r>
            <a:endParaRPr lang="fr-FR" dirty="0"/>
          </a:p>
          <a:p>
            <a:r>
              <a:rPr lang="fr-FR" dirty="0"/>
              <a:t>Discussion des différentes options pour la gestion du projet et d'une manière de procéder</a:t>
            </a:r>
          </a:p>
          <a:p>
            <a:pPr lvl="1"/>
            <a:r>
              <a:rPr lang="fr-FR" dirty="0"/>
              <a:t>Choix d'un outil de gestion de projet (</a:t>
            </a:r>
            <a:r>
              <a:rPr lang="fr-FR" dirty="0" err="1">
                <a:hlinkClick r:id="rId3" tooltip="Wikimedica:Tâches/Liste/111"/>
              </a:rPr>
              <a:t>Wikimedica:Tâches</a:t>
            </a:r>
            <a:r>
              <a:rPr lang="fr-FR" dirty="0">
                <a:hlinkClick r:id="rId3" tooltip="Wikimedica:Tâches/Liste/111"/>
              </a:rPr>
              <a:t>/Liste/111</a:t>
            </a:r>
            <a:r>
              <a:rPr lang="fr-FR" dirty="0"/>
              <a:t>)</a:t>
            </a:r>
          </a:p>
          <a:p>
            <a:pPr lvl="1"/>
            <a:r>
              <a:rPr lang="fr-FR" dirty="0"/>
              <a:t>On travaille tous sur les mêmes quelques objectifs ou chacun est libre de prendre l'objectif qu'il veut?</a:t>
            </a:r>
          </a:p>
          <a:p>
            <a:pPr lvl="1"/>
            <a:r>
              <a:rPr lang="fr-FR" dirty="0"/>
              <a:t>Est-ce que l'on crée une tâche par cas clinique?</a:t>
            </a:r>
          </a:p>
          <a:p>
            <a:r>
              <a:rPr lang="fr-FR" dirty="0"/>
              <a:t>Décision sur la première situation clinique à rédiger et qui constituera un modèle pour les autres (</a:t>
            </a:r>
            <a:r>
              <a:rPr lang="fr-FR" dirty="0" err="1">
                <a:hlinkClick r:id="rId4" tooltip="Wikimedica:Tâches/Liste/110"/>
              </a:rPr>
              <a:t>Wikimedica:Tâches</a:t>
            </a:r>
            <a:r>
              <a:rPr lang="fr-FR" dirty="0">
                <a:hlinkClick r:id="rId4" tooltip="Wikimedica:Tâches/Liste/110"/>
              </a:rPr>
              <a:t>/Liste/110</a:t>
            </a:r>
            <a:r>
              <a:rPr lang="fr-FR" dirty="0"/>
              <a:t>)</a:t>
            </a:r>
          </a:p>
          <a:p>
            <a:r>
              <a:rPr lang="fr-FR" dirty="0"/>
              <a:t>Discussion sur la structure possible de la page d'</a:t>
            </a:r>
            <a:r>
              <a:rPr lang="fr-FR" dirty="0">
                <a:hlinkClick r:id="rId5" tooltip="Externat"/>
              </a:rPr>
              <a:t>Externat</a:t>
            </a:r>
            <a:r>
              <a:rPr lang="fr-FR" dirty="0"/>
              <a:t> (</a:t>
            </a:r>
            <a:r>
              <a:rPr lang="fr-FR" dirty="0" err="1">
                <a:hlinkClick r:id="rId6" tooltip="Wikimedica:Tâches/Liste/107"/>
              </a:rPr>
              <a:t>Wikimedica:Tâches</a:t>
            </a:r>
            <a:r>
              <a:rPr lang="fr-FR" dirty="0">
                <a:hlinkClick r:id="rId6" tooltip="Wikimedica:Tâches/Liste/107"/>
              </a:rPr>
              <a:t>/Liste/107</a:t>
            </a:r>
            <a:r>
              <a:rPr lang="fr-FR" dirty="0"/>
              <a:t>)</a:t>
            </a:r>
          </a:p>
          <a:p>
            <a:r>
              <a:rPr lang="fr-FR" dirty="0"/>
              <a:t>Discussion sur la possibilité d'avoir des rencontres d'édition hebdomadaires</a:t>
            </a:r>
          </a:p>
          <a:p>
            <a:r>
              <a:rPr lang="fr-FR" dirty="0"/>
              <a:t>...</a:t>
            </a:r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lvl="0"/>
            <a:r>
              <a:rPr lang="fr-FR" sz="3600" b="1" u="sng" dirty="0" smtClean="0"/>
              <a:t>1. Discussion sur les objectifs du projet et comment les membres les entrevoient</a:t>
            </a:r>
            <a:endParaRPr lang="en-CA" sz="36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0"/>
            <a:r>
              <a:rPr lang="fr-CA" b="1" dirty="0"/>
              <a:t>Objectif principal : </a:t>
            </a:r>
            <a:endParaRPr lang="en-CA" b="1" dirty="0"/>
          </a:p>
          <a:p>
            <a:pPr lvl="1"/>
            <a:r>
              <a:rPr lang="fr-CA" dirty="0"/>
              <a:t>Réalisation des 180 (?) objectifs du CMC</a:t>
            </a:r>
            <a:endParaRPr lang="en-CA" dirty="0"/>
          </a:p>
          <a:p>
            <a:pPr lvl="0"/>
            <a:r>
              <a:rPr lang="fr-CA" b="1" dirty="0"/>
              <a:t>Objectifs secondaires : </a:t>
            </a:r>
            <a:endParaRPr lang="en-CA" b="1" dirty="0"/>
          </a:p>
          <a:p>
            <a:pPr lvl="1"/>
            <a:r>
              <a:rPr lang="fr-CA" dirty="0"/>
              <a:t>Faire connaître le projet auprès des externes et autres membres de la communauté médicale</a:t>
            </a:r>
            <a:endParaRPr lang="en-CA" dirty="0"/>
          </a:p>
          <a:p>
            <a:pPr lvl="1"/>
            <a:r>
              <a:rPr lang="fr-CA" dirty="0"/>
              <a:t>Recruter des participants</a:t>
            </a:r>
            <a:endParaRPr lang="en-CA" dirty="0"/>
          </a:p>
          <a:p>
            <a:pPr lvl="1"/>
            <a:r>
              <a:rPr lang="fr-CA" dirty="0"/>
              <a:t>Faire des ponts avec les autres universités francophones</a:t>
            </a:r>
            <a:endParaRPr lang="en-CA" dirty="0"/>
          </a:p>
          <a:p>
            <a:endParaRPr lang="en-CA" dirty="0"/>
          </a:p>
          <a:p>
            <a:pPr lvl="0"/>
            <a:r>
              <a:rPr lang="fr-CA" b="1" dirty="0"/>
              <a:t>Objectifs pour ce soir</a:t>
            </a:r>
            <a:endParaRPr lang="en-CA" b="1" dirty="0"/>
          </a:p>
          <a:p>
            <a:pPr lvl="1"/>
            <a:r>
              <a:rPr lang="fr-CA" dirty="0"/>
              <a:t>Présenter le projet</a:t>
            </a:r>
            <a:endParaRPr lang="en-CA" dirty="0"/>
          </a:p>
          <a:p>
            <a:pPr lvl="1"/>
            <a:r>
              <a:rPr lang="fr-CA" dirty="0"/>
              <a:t>S'entendre sur une façon de gérer le projet</a:t>
            </a:r>
            <a:endParaRPr lang="en-CA" dirty="0"/>
          </a:p>
          <a:p>
            <a:pPr lvl="1"/>
            <a:r>
              <a:rPr lang="fr-CA" dirty="0"/>
              <a:t>Réaliser un objectif qui servira d'exemple</a:t>
            </a:r>
            <a:endParaRPr lang="en-CA" dirty="0"/>
          </a:p>
          <a:p>
            <a:pPr lvl="1"/>
            <a:r>
              <a:rPr lang="fr-CA" dirty="0"/>
              <a:t>Fixer un plan pour le reste de l'été</a:t>
            </a:r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600" b="1" u="sng" dirty="0" smtClean="0"/>
              <a:t>2. Comment </a:t>
            </a:r>
            <a:r>
              <a:rPr lang="fr-CA" sz="3600" b="1" u="sng" dirty="0"/>
              <a:t>est-ce que le projet s'inscrit </a:t>
            </a:r>
            <a:r>
              <a:rPr lang="fr-CA" sz="3600" b="1" u="sng" dirty="0" smtClean="0"/>
              <a:t>dans l'initiative </a:t>
            </a:r>
            <a:r>
              <a:rPr lang="fr-CA" sz="3600" b="1" u="sng" dirty="0" err="1" smtClean="0"/>
              <a:t>Wikimedica</a:t>
            </a:r>
            <a:endParaRPr lang="en-CA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fr-CA" b="1" u="sng" dirty="0" smtClean="0"/>
              <a:t>3. Présentation </a:t>
            </a:r>
            <a:r>
              <a:rPr lang="fr-CA" b="1" u="sng" dirty="0"/>
              <a:t>de la page du </a:t>
            </a:r>
            <a:r>
              <a:rPr lang="fr-CA" b="1" u="sng" dirty="0" smtClean="0"/>
              <a:t>projet</a:t>
            </a:r>
            <a:endParaRPr lang="en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u="sng" dirty="0">
                <a:hlinkClick r:id="rId2"/>
              </a:rPr>
              <a:t>https://wikimedi.ca/wiki/Externat#Chirurgie</a:t>
            </a:r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fr-CA" b="1" u="sng" dirty="0" smtClean="0"/>
              <a:t>4. Présentation </a:t>
            </a:r>
            <a:r>
              <a:rPr lang="fr-CA" b="1" u="sng" dirty="0"/>
              <a:t>du système de </a:t>
            </a:r>
            <a:r>
              <a:rPr lang="fr-CA" b="1" u="sng" dirty="0" smtClean="0"/>
              <a:t>tâche</a:t>
            </a:r>
            <a:endParaRPr lang="en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u="sng" dirty="0">
                <a:hlinkClick r:id="rId2"/>
              </a:rPr>
              <a:t>https://wikimedi.ca/wiki/Wikimedica:T%C3%A2ches</a:t>
            </a:r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lvl="0"/>
            <a:r>
              <a:rPr lang="fr-CA" sz="3600" b="1" u="sng" dirty="0" smtClean="0"/>
              <a:t>5. Présentation </a:t>
            </a:r>
            <a:r>
              <a:rPr lang="fr-CA" sz="3600" b="1" u="sng" dirty="0"/>
              <a:t>de la classe ontologique de la </a:t>
            </a:r>
            <a:r>
              <a:rPr lang="fr-CA" sz="3600" b="1" u="sng" dirty="0">
                <a:hlinkClick r:id="rId2" tooltip="Wikimedica:Ontologie/Situation clinique"/>
              </a:rPr>
              <a:t>Situation </a:t>
            </a:r>
            <a:r>
              <a:rPr lang="fr-CA" sz="3600" b="1" u="sng" dirty="0" smtClean="0">
                <a:hlinkClick r:id="rId2" tooltip="Wikimedica:Ontologie/Situation clinique"/>
              </a:rPr>
              <a:t>clinique</a:t>
            </a:r>
            <a:endParaRPr lang="en-CA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u="sng" dirty="0">
                <a:hlinkClick r:id="rId2"/>
              </a:rPr>
              <a:t>https://wikimedi.ca/wiki/Wikimedica:Ontologie/Situation_clinique</a:t>
            </a:r>
            <a:endParaRPr lang="en-CA" dirty="0"/>
          </a:p>
          <a:p>
            <a:r>
              <a:rPr lang="fr-CA" u="sng" dirty="0">
                <a:hlinkClick r:id="rId3"/>
              </a:rPr>
              <a:t>https://wikimedi.ca/wiki/Discussion_Wikimedica:Ontologie/Situation_clinique</a:t>
            </a:r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b="1" dirty="0"/>
              <a:t>Pourquoi gérer un projet </a:t>
            </a:r>
            <a:r>
              <a:rPr lang="fr-CA" b="1" dirty="0" smtClean="0"/>
              <a:t>Wiki?</a:t>
            </a:r>
            <a:endParaRPr lang="en-CA" b="1" dirty="0"/>
          </a:p>
          <a:p>
            <a:pPr lvl="1"/>
            <a:r>
              <a:rPr lang="fr-CA" dirty="0"/>
              <a:t>Pas le </a:t>
            </a:r>
            <a:r>
              <a:rPr lang="fr-CA" dirty="0" smtClean="0"/>
              <a:t>bassin de créateurs </a:t>
            </a:r>
            <a:r>
              <a:rPr lang="fr-CA" dirty="0"/>
              <a:t>de </a:t>
            </a:r>
            <a:r>
              <a:rPr lang="fr-CA" dirty="0" err="1"/>
              <a:t>Wikipédia</a:t>
            </a:r>
            <a:endParaRPr lang="en-CA" dirty="0"/>
          </a:p>
          <a:p>
            <a:pPr lvl="1"/>
            <a:r>
              <a:rPr lang="fr-CA" dirty="0" smtClean="0"/>
              <a:t>Pour créer de l’intérêt, il faut avoir du contenu</a:t>
            </a:r>
          </a:p>
          <a:p>
            <a:pPr lvl="1"/>
            <a:r>
              <a:rPr lang="fr-CA" dirty="0" smtClean="0"/>
              <a:t>De </a:t>
            </a:r>
            <a:r>
              <a:rPr lang="fr-CA" dirty="0"/>
              <a:t>nombreux obstacles à la création libre</a:t>
            </a:r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3200" b="1" u="sng" dirty="0" smtClean="0"/>
              <a:t>6. Discussion </a:t>
            </a:r>
            <a:r>
              <a:rPr lang="fr-CA" sz="3200" b="1" u="sng" dirty="0"/>
              <a:t>des différentes options pour la gestion du projet et d'une manière de procéder</a:t>
            </a:r>
            <a:endParaRPr lang="en-CA" sz="3200" b="1" u="sng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fr-CA" b="1" u="sng" dirty="0"/>
              <a:t>Quels sont les principaux obstacles à la création libre?</a:t>
            </a:r>
            <a:endParaRPr lang="en-CA" b="1" u="sng" dirty="0"/>
          </a:p>
          <a:p>
            <a:pPr lvl="0"/>
            <a:r>
              <a:rPr lang="fr-CA" b="1" dirty="0"/>
              <a:t>Manque de cadre temporel = procrastination</a:t>
            </a:r>
            <a:endParaRPr lang="en-CA" b="1" dirty="0"/>
          </a:p>
          <a:p>
            <a:pPr lvl="1"/>
            <a:r>
              <a:rPr lang="fr-CA" dirty="0"/>
              <a:t>Je vais le faire la semaine prochaine... </a:t>
            </a:r>
            <a:endParaRPr lang="en-CA" dirty="0"/>
          </a:p>
          <a:p>
            <a:pPr lvl="1"/>
            <a:r>
              <a:rPr lang="fr-CA" dirty="0"/>
              <a:t>J'ai quelque chose de plus urgent/stimulant à faire...</a:t>
            </a:r>
            <a:endParaRPr lang="en-CA" dirty="0"/>
          </a:p>
          <a:p>
            <a:pPr lvl="0"/>
            <a:r>
              <a:rPr lang="fr-CA" b="1" dirty="0"/>
              <a:t>Autres exigences prioritaires</a:t>
            </a:r>
            <a:endParaRPr lang="en-CA" b="1" dirty="0"/>
          </a:p>
          <a:p>
            <a:pPr lvl="1"/>
            <a:r>
              <a:rPr lang="fr-CA" dirty="0"/>
              <a:t>Externat</a:t>
            </a:r>
            <a:endParaRPr lang="en-CA" dirty="0"/>
          </a:p>
          <a:p>
            <a:pPr lvl="1"/>
            <a:r>
              <a:rPr lang="fr-CA" dirty="0"/>
              <a:t>Évaluations</a:t>
            </a:r>
            <a:endParaRPr lang="en-CA" dirty="0"/>
          </a:p>
          <a:p>
            <a:pPr lvl="1"/>
            <a:r>
              <a:rPr lang="fr-CA" dirty="0"/>
              <a:t>Exigence familiale</a:t>
            </a:r>
            <a:endParaRPr lang="en-CA" dirty="0"/>
          </a:p>
          <a:p>
            <a:pPr lvl="1"/>
            <a:r>
              <a:rPr lang="fr-CA" dirty="0"/>
              <a:t>Besoin de se reposer</a:t>
            </a:r>
            <a:endParaRPr lang="en-CA" dirty="0"/>
          </a:p>
          <a:p>
            <a:pPr lvl="1"/>
            <a:r>
              <a:rPr lang="fr-CA" dirty="0"/>
              <a:t>...</a:t>
            </a:r>
            <a:endParaRPr lang="en-CA" dirty="0"/>
          </a:p>
          <a:p>
            <a:pPr lvl="2"/>
            <a:r>
              <a:rPr lang="fr-CA" dirty="0"/>
              <a:t>Exacerbe la procrastination découlant du manque de cadre temporel</a:t>
            </a:r>
            <a:endParaRPr lang="en-CA" dirty="0"/>
          </a:p>
          <a:p>
            <a:endParaRPr lang="en-C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156</TotalTime>
  <Words>1050</Words>
  <Application>Microsoft Office PowerPoint</Application>
  <PresentationFormat>Affichage à l'écran (4:3)</PresentationFormat>
  <Paragraphs>151</Paragraphs>
  <Slides>19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19</vt:i4>
      </vt:variant>
    </vt:vector>
  </HeadingPairs>
  <TitlesOfParts>
    <vt:vector size="20" baseType="lpstr">
      <vt:lpstr>Thème Office</vt:lpstr>
      <vt:lpstr>Wikimédica</vt:lpstr>
      <vt:lpstr>Plan</vt:lpstr>
      <vt:lpstr>1. Discussion sur les objectifs du projet et comment les membres les entrevoient</vt:lpstr>
      <vt:lpstr>2. Comment est-ce que le projet s'inscrit dans l'initiative Wikimedica</vt:lpstr>
      <vt:lpstr>3. Présentation de la page du projet</vt:lpstr>
      <vt:lpstr>4. Présentation du système de tâche</vt:lpstr>
      <vt:lpstr>5. Présentation de la classe ontologique de la Situation clinique</vt:lpstr>
      <vt:lpstr>6. Discussion des différentes options pour la gestion du projet et d'une manière de procéder</vt:lpstr>
      <vt:lpstr>6. Discussion des différentes options pour la gestion du projet et d'une manière de procéder</vt:lpstr>
      <vt:lpstr>6. Discussion des différentes options pour la gestion du projet et d'une manière de procéder</vt:lpstr>
      <vt:lpstr>6. Discussion des différentes options pour la gestion du projet et d'une manière de procéder</vt:lpstr>
      <vt:lpstr>6. Discussion des différentes options pour la gestion du projet et d'une manière de procéder</vt:lpstr>
      <vt:lpstr>6. Discussion des différentes options pour la gestion du projet et d'une manière de procéder</vt:lpstr>
      <vt:lpstr>6. Discussion des différentes options pour la gestion du projet et d'une manière de procéder</vt:lpstr>
      <vt:lpstr>6. Discussion des différentes options pour la gestion du projet et d'une manière de procéder</vt:lpstr>
      <vt:lpstr>6. Discussion des différentes options pour la gestion du projet et d'une manière de procéder</vt:lpstr>
      <vt:lpstr>6. Discussion des différentes options pour la gestion du projet et d'une manière de procéder</vt:lpstr>
      <vt:lpstr>7. Décision sur la première situation clinique à rédiger et qui constituera un modèle pour les autres </vt:lpstr>
      <vt:lpstr>8. Discussion sur la structure possible de la page d'Externat 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Wikimédica</dc:title>
  <dc:creator>Pierre-Eric Lavoie</dc:creator>
  <cp:lastModifiedBy>Pierre-Eric Lavoie</cp:lastModifiedBy>
  <cp:revision>13</cp:revision>
  <dcterms:created xsi:type="dcterms:W3CDTF">2018-07-03T21:58:42Z</dcterms:created>
  <dcterms:modified xsi:type="dcterms:W3CDTF">2018-07-04T01:26:30Z</dcterms:modified>
</cp:coreProperties>
</file>

<file path=docProps/thumbnail.jpeg>
</file>